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1"/>
  </p:sldMasterIdLst>
  <p:notesMasterIdLst>
    <p:notesMasterId r:id="rId26"/>
  </p:notesMasterIdLst>
  <p:handoutMasterIdLst>
    <p:handoutMasterId r:id="rId27"/>
  </p:handoutMasterIdLst>
  <p:sldIdLst>
    <p:sldId id="256" r:id="rId2"/>
    <p:sldId id="287" r:id="rId3"/>
    <p:sldId id="288" r:id="rId4"/>
    <p:sldId id="289" r:id="rId5"/>
    <p:sldId id="265" r:id="rId6"/>
    <p:sldId id="290" r:id="rId7"/>
    <p:sldId id="294" r:id="rId8"/>
    <p:sldId id="296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306" r:id="rId17"/>
    <p:sldId id="307" r:id="rId18"/>
    <p:sldId id="281" r:id="rId19"/>
    <p:sldId id="308" r:id="rId20"/>
    <p:sldId id="283" r:id="rId21"/>
    <p:sldId id="312" r:id="rId22"/>
    <p:sldId id="309" r:id="rId23"/>
    <p:sldId id="310" r:id="rId24"/>
    <p:sldId id="261" r:id="rId25"/>
  </p:sldIdLst>
  <p:sldSz cx="12192000" cy="6858000"/>
  <p:notesSz cx="6954838" cy="9239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Stumbo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00CC66"/>
    <a:srgbClr val="008000"/>
    <a:srgbClr val="00447F"/>
    <a:srgbClr val="F5770F"/>
    <a:srgbClr val="7E542A"/>
    <a:srgbClr val="996633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D6BA50-9AEA-421E-B696-3AF53721DAA0}" v="1" dt="2022-08-08T12:31:56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709" autoAdjust="0"/>
  </p:normalViewPr>
  <p:slideViewPr>
    <p:cSldViewPr snapToGrid="0">
      <p:cViewPr varScale="1">
        <p:scale>
          <a:sx n="81" d="100"/>
          <a:sy n="81" d="100"/>
        </p:scale>
        <p:origin x="694" y="3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5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l Rabb" userId="3edf06299a4717ec" providerId="LiveId" clId="{EE587368-262A-432B-A2CB-DD119E792922}"/>
    <pc:docChg chg="custSel delSld modSld">
      <pc:chgData name="Kal Rabb" userId="3edf06299a4717ec" providerId="LiveId" clId="{EE587368-262A-432B-A2CB-DD119E792922}" dt="2019-04-02T13:30:50.105" v="125" actId="2696"/>
      <pc:docMkLst>
        <pc:docMk/>
      </pc:docMkLst>
      <pc:sldChg chg="modSp">
        <pc:chgData name="Kal Rabb" userId="3edf06299a4717ec" providerId="LiveId" clId="{EE587368-262A-432B-A2CB-DD119E792922}" dt="2019-04-02T13:30:44.872" v="124" actId="27636"/>
        <pc:sldMkLst>
          <pc:docMk/>
          <pc:sldMk cId="2107413961" sldId="258"/>
        </pc:sldMkLst>
        <pc:spChg chg="mod">
          <ac:chgData name="Kal Rabb" userId="3edf06299a4717ec" providerId="LiveId" clId="{EE587368-262A-432B-A2CB-DD119E792922}" dt="2019-04-02T13:30:44.872" v="124" actId="27636"/>
          <ac:spMkLst>
            <pc:docMk/>
            <pc:sldMk cId="2107413961" sldId="258"/>
            <ac:spMk id="3" creationId="{00000000-0000-0000-0000-000000000000}"/>
          </ac:spMkLst>
        </pc:spChg>
      </pc:sldChg>
      <pc:sldChg chg="modSp del">
        <pc:chgData name="Kal Rabb" userId="3edf06299a4717ec" providerId="LiveId" clId="{EE587368-262A-432B-A2CB-DD119E792922}" dt="2019-04-02T13:30:50.105" v="125" actId="2696"/>
        <pc:sldMkLst>
          <pc:docMk/>
          <pc:sldMk cId="3266916956" sldId="262"/>
        </pc:sldMkLst>
        <pc:spChg chg="mod">
          <ac:chgData name="Kal Rabb" userId="3edf06299a4717ec" providerId="LiveId" clId="{EE587368-262A-432B-A2CB-DD119E792922}" dt="2019-04-02T13:30:06.609" v="118" actId="113"/>
          <ac:spMkLst>
            <pc:docMk/>
            <pc:sldMk cId="3266916956" sldId="262"/>
            <ac:spMk id="3" creationId="{00000000-0000-0000-0000-000000000000}"/>
          </ac:spMkLst>
        </pc:spChg>
      </pc:sldChg>
    </pc:docChg>
  </pc:docChgLst>
  <pc:docChgLst>
    <pc:chgData name="Kal Rabb" userId="3edf06299a4717ec" providerId="LiveId" clId="{32D6BA50-9AEA-421E-B696-3AF53721DAA0}"/>
    <pc:docChg chg="addSld modSld">
      <pc:chgData name="Kal Rabb" userId="3edf06299a4717ec" providerId="LiveId" clId="{32D6BA50-9AEA-421E-B696-3AF53721DAA0}" dt="2022-08-08T12:31:56.169" v="0"/>
      <pc:docMkLst>
        <pc:docMk/>
      </pc:docMkLst>
      <pc:sldChg chg="add">
        <pc:chgData name="Kal Rabb" userId="3edf06299a4717ec" providerId="LiveId" clId="{32D6BA50-9AEA-421E-B696-3AF53721DAA0}" dt="2022-08-08T12:31:56.169" v="0"/>
        <pc:sldMkLst>
          <pc:docMk/>
          <pc:sldMk cId="2619440269" sldId="26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936747EA-CF08-4F86-AAE6-E4E3F132462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1E1AD253-A247-4840-AA7A-E368F62C63EB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9466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2" name="Rectangle 4">
            <a:extLst>
              <a:ext uri="{FF2B5EF4-FFF2-40B4-BE49-F238E27FC236}">
                <a16:creationId xmlns:a16="http://schemas.microsoft.com/office/drawing/2014/main" id="{DD4A3570-0E2E-45CD-8B7F-CCA9A59FD3AD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Times New Roman" pitchFamily="-107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7893" name="Rectangle 5">
            <a:extLst>
              <a:ext uri="{FF2B5EF4-FFF2-40B4-BE49-F238E27FC236}">
                <a16:creationId xmlns:a16="http://schemas.microsoft.com/office/drawing/2014/main" id="{C12088AD-4F66-4A44-91E9-55072E17ABAD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9466" y="8775684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64AB3414-F9CC-4739-B33C-3008749316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4621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F938FF31-6DEE-44BF-88F2-DC98FFEBB1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2B73DF5F-DB51-4D39-94B2-2D51094EE3D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41075" y="0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9CCCBDDE-7F2C-44E2-B4A6-D166BF6AD2A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8463" y="693738"/>
            <a:ext cx="6157912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7" name="Rectangle 5">
            <a:extLst>
              <a:ext uri="{FF2B5EF4-FFF2-40B4-BE49-F238E27FC236}">
                <a16:creationId xmlns:a16="http://schemas.microsoft.com/office/drawing/2014/main" id="{4C246665-24DB-4387-9290-3D77AFC1A35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7312" y="4388644"/>
            <a:ext cx="5100215" cy="415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8438" name="Rectangle 6">
            <a:extLst>
              <a:ext uri="{FF2B5EF4-FFF2-40B4-BE49-F238E27FC236}">
                <a16:creationId xmlns:a16="http://schemas.microsoft.com/office/drawing/2014/main" id="{3D635D2D-2374-4FC1-9CC9-775E77C9A6D3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ea typeface="ＭＳ Ｐゴシック" pitchFamily="-107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9" name="Rectangle 7">
            <a:extLst>
              <a:ext uri="{FF2B5EF4-FFF2-40B4-BE49-F238E27FC236}">
                <a16:creationId xmlns:a16="http://schemas.microsoft.com/office/drawing/2014/main" id="{B83BB438-9424-4D98-BA9E-AE4567FFB6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41075" y="8777287"/>
            <a:ext cx="30137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37" tIns="46269" rIns="92537" bIns="4626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72534F2-6FF8-42C7-B200-CB801DE8EC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34872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ＭＳ Ｐゴシック" pitchFamily="-107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872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96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4780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4779"/>
            <a:ext cx="7734300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531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28D29-1ECB-41DF-951B-2A23F95AD026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E3F4F-51B2-42EE-AFA2-40C4572185C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2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2327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7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3737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392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63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1341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13650" y="731520"/>
            <a:ext cx="6679191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08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936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907024"/>
            <a:ext cx="1011936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7/9/2026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012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1" y="6334316"/>
            <a:ext cx="12192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79" y="1845734"/>
            <a:ext cx="100584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7/9/2026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04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ourcemaking.com/antipatterns/software-architecture-antipatterns" TargetMode="External"/><Relationship Id="rId2" Type="http://schemas.openxmlformats.org/officeDocument/2006/relationships/hyperlink" Target="http://www.csc.uvic.ca/~hausi/480/lectures/antipatterns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Software Architecture </a:t>
            </a:r>
            <a:br>
              <a:rPr lang="en-US" dirty="0"/>
            </a:br>
            <a:r>
              <a:rPr lang="en-US" dirty="0"/>
              <a:t>Anti-Patterns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959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7EF0A-0058-B398-9FAF-EC7A79F15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FC7F-9DC5-A2C8-4601-7BEF5A300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Vendor Lock-In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27ACD0-B298-FCEE-E084-C4F37931B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017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Time-to-market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Legitimate pressure – but lock-in risk must be weighed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Lack of architectural foresight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Not understanding the problem domain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Not anticipating long-term needs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Over-trust in vendor stability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"They will NEVER change the price or discontinue"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Unity (2023): retroactive per-install fee after developers were already locked in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AWS Lambda: proprietary event model and integrations – migrating to Azure or GCP means rebuilding</a:t>
            </a:r>
          </a:p>
          <a:p>
            <a:pPr>
              <a:lnSpc>
                <a:spcPct val="100000"/>
              </a:lnSpc>
            </a:pPr>
            <a:r>
              <a:rPr lang="en-US" dirty="0"/>
              <a:t>Avoid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Use open technologies / standards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Isolate vendor-locked components behind abstractions</a:t>
            </a:r>
          </a:p>
        </p:txBody>
      </p:sp>
    </p:spTree>
    <p:extLst>
      <p:ext uri="{BB962C8B-B14F-4D97-AF65-F5344CB8AC3E}">
        <p14:creationId xmlns:p14="http://schemas.microsoft.com/office/powerpoint/2010/main" val="3189071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A376D-C4B6-EA00-F083-5DFE55060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540AA-FCF0-C581-1D4B-F4806282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Wolf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A3C398-FF2F-2AFF-B4F9-0730B59D7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601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Essence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Compliance with standards is claimed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Not compliant in reality</a:t>
            </a:r>
          </a:p>
          <a:p>
            <a:pPr>
              <a:lnSpc>
                <a:spcPct val="100000"/>
              </a:lnSpc>
            </a:pPr>
            <a:r>
              <a:rPr lang="en-US" dirty="0"/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Clients believe they buy / commit to an open, portable solution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Porting is costly due to differences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Vendor lock-in in disguise</a:t>
            </a:r>
          </a:p>
          <a:p>
            <a:pPr>
              <a:lnSpc>
                <a:spcPct val="100000"/>
              </a:lnSpc>
            </a:pPr>
            <a:r>
              <a:rPr lang="en-US" dirty="0"/>
              <a:t>Examples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SQL – standard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Oracle, SQL Server, PostgreSQL, MySQL – each adds proprietary extensions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Internet Explorer: claimed W3C compliance, implemented proprietary extensions (ActiveX, CSS quirks)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Safari: WebKit-only behavior causes CSS/JS inconsistencies despite claiming web standards</a:t>
            </a:r>
          </a:p>
        </p:txBody>
      </p:sp>
    </p:spTree>
    <p:extLst>
      <p:ext uri="{BB962C8B-B14F-4D97-AF65-F5344CB8AC3E}">
        <p14:creationId xmlns:p14="http://schemas.microsoft.com/office/powerpoint/2010/main" val="1990056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84D17-85FC-CB46-B812-FE633DC527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C566D-260E-5014-3421-A4E3EE09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Wolf Ticket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9CE577-04EF-BA59-49C5-24BD7372B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8793481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Marketing &gt; ethics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Intentionally lock in customers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Weak standard enforcement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"Our browser works differently, what are you going to do about it?..."</a:t>
            </a:r>
          </a:p>
          <a:p>
            <a:pPr>
              <a:lnSpc>
                <a:spcPct val="100000"/>
              </a:lnSpc>
            </a:pPr>
            <a:r>
              <a:rPr lang="en-US" dirty="0"/>
              <a:t>QA effects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Integrability</a:t>
            </a:r>
            <a:r>
              <a:rPr lang="en-US" dirty="0"/>
              <a:t> – products claiming the same standard can't interoperate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Modifiability</a:t>
            </a:r>
            <a:r>
              <a:rPr lang="en-US" dirty="0"/>
              <a:t> – vendor-specific flows inflate development cost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Deployability</a:t>
            </a:r>
            <a:r>
              <a:rPr lang="en-US" dirty="0"/>
              <a:t> – standard fragmentation makes migration and porting costly</a:t>
            </a:r>
          </a:p>
        </p:txBody>
      </p:sp>
    </p:spTree>
    <p:extLst>
      <p:ext uri="{BB962C8B-B14F-4D97-AF65-F5344CB8AC3E}">
        <p14:creationId xmlns:p14="http://schemas.microsoft.com/office/powerpoint/2010/main" val="1028869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B55D5-9C42-EC97-4D64-BF5710D33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4FBD06-C9EB-E8E5-7899-A50C0A35A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Architecture by Implication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9ACA9B-0BDA-2DF9-B44A-3303B2987A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No architecture planning or documentation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Architectural decisions made ad hoc</a:t>
            </a:r>
          </a:p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Overconfidence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We don't need formal architecture; we'll figure it out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Lack of awareness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Ignorance of architecture practice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Misconception: Agile means no architecture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Time pressure – just ship it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Often, both root causes reinforce each other</a:t>
            </a:r>
          </a:p>
        </p:txBody>
      </p:sp>
    </p:spTree>
    <p:extLst>
      <p:ext uri="{BB962C8B-B14F-4D97-AF65-F5344CB8AC3E}">
        <p14:creationId xmlns:p14="http://schemas.microsoft.com/office/powerpoint/2010/main" val="23689717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99C36C-EAC9-D299-A1CF-246D3566E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04AC80-3CB2-48EC-477B-6C3DB848E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Architecture by Implication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27C561-A664-B270-430B-E8F7FCB4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Problems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Inconsistent decisions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Made by different engineers in different situations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Driven by hidden assumptions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Assumptions shift across engineers and over time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Implementation risks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Scalability, security, maintainability, extendibility, etc.</a:t>
            </a:r>
          </a:p>
          <a:p>
            <a:pPr>
              <a:lnSpc>
                <a:spcPct val="100000"/>
              </a:lnSpc>
            </a:pPr>
            <a:r>
              <a:rPr lang="en-US" dirty="0"/>
              <a:t>Example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One team directly queries a DB from controllers with raw SQL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Another builds a multi-layered architecture with ORM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 third uses JSON files as storage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Won't hold up at scale</a:t>
            </a:r>
          </a:p>
        </p:txBody>
      </p:sp>
    </p:spTree>
    <p:extLst>
      <p:ext uri="{BB962C8B-B14F-4D97-AF65-F5344CB8AC3E}">
        <p14:creationId xmlns:p14="http://schemas.microsoft.com/office/powerpoint/2010/main" val="787540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00569-5B3D-FBA4-B696-292DDD675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EB150-D0FE-B5A0-755B-3439936F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Architecture by Implication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BD4A2-C740-FE73-278D-21588AEACB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Avoidance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Explicit architectural documentation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Even lightweight diagrams are better than nothing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Regular architectural reviews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Validate decisions – new ones work with existing ones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Agility / planning balance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Full upfront architecture is not the best idea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Should be enough to guide development</a:t>
            </a:r>
          </a:p>
        </p:txBody>
      </p:sp>
    </p:spTree>
    <p:extLst>
      <p:ext uri="{BB962C8B-B14F-4D97-AF65-F5344CB8AC3E}">
        <p14:creationId xmlns:p14="http://schemas.microsoft.com/office/powerpoint/2010/main" val="31942950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4B49E0-F528-D8DD-3E28-B2EAEE202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DEAF6-714A-C6DB-34AA-34C39B508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by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E7D5C-B046-508B-0BD7-FFD16F712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Architecture influenced by too many people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Over-complicated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single vision</a:t>
            </a:r>
          </a:p>
          <a:p>
            <a:pPr>
              <a:lnSpc>
                <a:spcPct val="100000"/>
              </a:lnSpc>
            </a:pPr>
            <a:r>
              <a:rPr lang="en-US" dirty="0"/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Complexity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Multiple approaches mashed together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Impossible to create an elegant solution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Incoherence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Patchwork architecture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Nothing works well together -&gt; instability points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Inefficiency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Long, unproductive debates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Diluted responsibility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 ownership</a:t>
            </a:r>
          </a:p>
        </p:txBody>
      </p:sp>
    </p:spTree>
    <p:extLst>
      <p:ext uri="{BB962C8B-B14F-4D97-AF65-F5344CB8AC3E}">
        <p14:creationId xmlns:p14="http://schemas.microsoft.com/office/powerpoint/2010/main" val="2022370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CDE266-A171-E510-A06B-937BFCE6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0F031-35BF-E941-B1D6-536D8198B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 by 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9B5558-2F13-F55A-754C-F7E85CAB2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Too many equal decision-makers – no single authority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Lack of clear roles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Unclear architect's authority – "just do what I say" without earned trust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Consensus culture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Avoid conflicts  compromise architecture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Political pressure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I'm an investor and you must use </a:t>
            </a:r>
            <a:r>
              <a:rPr lang="en-US" sz="1600" b="1" dirty="0"/>
              <a:t>this</a:t>
            </a:r>
            <a:r>
              <a:rPr lang="en-US" sz="1600" dirty="0"/>
              <a:t> technology – because I invested in it</a:t>
            </a:r>
          </a:p>
          <a:p>
            <a:pPr>
              <a:lnSpc>
                <a:spcPct val="100000"/>
              </a:lnSpc>
            </a:pPr>
            <a:r>
              <a:rPr lang="en-US" dirty="0"/>
              <a:t>Avoidance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Clear responsibilities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Structured decision-making (e.g., RFC, Architecture Decision Records)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Strong facilitation</a:t>
            </a:r>
          </a:p>
        </p:txBody>
      </p:sp>
    </p:spTree>
    <p:extLst>
      <p:ext uri="{BB962C8B-B14F-4D97-AF65-F5344CB8AC3E}">
        <p14:creationId xmlns:p14="http://schemas.microsoft.com/office/powerpoint/2010/main" val="451219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DA74A-3768-2FDB-2211-98B4DA1E1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04B00-778E-3B42-8A9C-CC04AB87A7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Swiss Army Knife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96FADE-5466-2620-9A48-A06A08089E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“Universal interface / component”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Instead of solving one problem well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Tries to solve everything</a:t>
            </a:r>
          </a:p>
          <a:p>
            <a:pPr>
              <a:lnSpc>
                <a:spcPct val="100000"/>
              </a:lnSpc>
            </a:pPr>
            <a:r>
              <a:rPr lang="en-US" dirty="0"/>
              <a:t>Problem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Overcomplicated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Overloaded by parameters / modes / options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insane learning curve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high risk of misuse </a:t>
            </a:r>
            <a:r>
              <a:rPr lang="en-US" sz="1600" dirty="0">
                <a:sym typeface="Wingdings" panose="05000000000000000000" pitchFamily="2" charset="2"/>
              </a:rPr>
              <a:t></a:t>
            </a:r>
            <a:r>
              <a:rPr lang="en-US" sz="1600" dirty="0"/>
              <a:t> bugs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Confusing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Too many ways to do the same thing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Jack of all trades, master of none</a:t>
            </a:r>
          </a:p>
        </p:txBody>
      </p:sp>
    </p:spTree>
    <p:extLst>
      <p:ext uri="{BB962C8B-B14F-4D97-AF65-F5344CB8AC3E}">
        <p14:creationId xmlns:p14="http://schemas.microsoft.com/office/powerpoint/2010/main" val="1319477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4EB1B3-2B26-7A85-2405-4AF3F886F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66331-AECF-321F-5590-789F6535F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Swiss Army Knife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AED0E-0741-F507-75F6-E04F47311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68714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Example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A function with 15+ parameters – each is a blade on the knife</a:t>
            </a:r>
          </a:p>
          <a:p>
            <a:pPr marL="401638" lvl="1" indent="0">
              <a:lnSpc>
                <a:spcPct val="100000"/>
              </a:lnSpc>
              <a:spcAft>
                <a:spcPts val="200"/>
              </a:spcAft>
              <a:buNone/>
            </a:pPr>
            <a:r>
              <a:rPr lang="en-US" sz="1600" b="1" dirty="0" err="1">
                <a:solidFill>
                  <a:srgbClr val="FFC000"/>
                </a:solidFill>
                <a:latin typeface="Consolas" panose="020B0609020204030204" pitchFamily="49" charset="0"/>
              </a:rPr>
              <a:t>uploadFile</a:t>
            </a:r>
            <a:r>
              <a:rPr lang="en-US" sz="1600" b="1" dirty="0">
                <a:solidFill>
                  <a:srgbClr val="FFC000"/>
                </a:solidFill>
                <a:latin typeface="Consolas" panose="020B0609020204030204" pitchFamily="49" charset="0"/>
              </a:rPr>
              <a:t>(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path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async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compress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compressionType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encrypt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encryptionAlgorithm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retry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int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maxRetries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validateSchema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schemaVersion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notify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>
                <a:solidFill>
                  <a:srgbClr val="00B050"/>
                </a:solidFill>
                <a:latin typeface="Consolas" panose="020B0609020204030204" pitchFamily="49" charset="0"/>
              </a:rPr>
              <a:t>String</a:t>
            </a:r>
            <a:r>
              <a:rPr lang="en-US" sz="1600" b="1" dirty="0">
                <a:solidFill>
                  <a:srgbClr val="7030A0"/>
                </a:solidFill>
                <a:latin typeface="Consolas" panose="020B0609020204030204" pitchFamily="49" charset="0"/>
              </a:rPr>
              <a:t>[]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 err="1">
                <a:solidFill>
                  <a:srgbClr val="0070C0"/>
                </a:solidFill>
                <a:latin typeface="Consolas" panose="020B0609020204030204" pitchFamily="49" charset="0"/>
              </a:rPr>
              <a:t>notificationEmails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log</a:t>
            </a:r>
            <a:r>
              <a:rPr lang="en-US" sz="1600" b="1" dirty="0">
                <a:latin typeface="Consolas" panose="020B0609020204030204" pitchFamily="49" charset="0"/>
              </a:rPr>
              <a:t>, </a:t>
            </a:r>
            <a:r>
              <a:rPr lang="en-US" sz="1600" b="1" dirty="0" err="1">
                <a:solidFill>
                  <a:srgbClr val="00B050"/>
                </a:solidFill>
                <a:latin typeface="Consolas" panose="020B0609020204030204" pitchFamily="49" charset="0"/>
              </a:rPr>
              <a:t>boolean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Consolas" panose="020B0609020204030204" pitchFamily="49" charset="0"/>
              </a:rPr>
              <a:t>debug</a:t>
            </a:r>
            <a:r>
              <a:rPr lang="en-US" sz="1600" b="1" dirty="0">
                <a:solidFill>
                  <a:srgbClr val="FFC000"/>
                </a:solidFill>
                <a:latin typeface="Consolas" panose="020B0609020204030204" pitchFamily="49" charset="0"/>
              </a:rPr>
              <a:t>)</a:t>
            </a:r>
            <a:endParaRPr lang="en-US" sz="1900" b="1" dirty="0">
              <a:solidFill>
                <a:srgbClr val="FFC000"/>
              </a:solidFill>
            </a:endParaRP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At architecture scale: one service handling file storage, auth, encryption, notifications, and logging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Implementation nightmare: every parameter combination requires its own behavior path</a:t>
            </a:r>
          </a:p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Trying to predict every scenario upfront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Design by committee – everyone insists "this feature is critical!"  uncontrolled feature bloat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Misunderstood flexibility – complexity  adaptability</a:t>
            </a:r>
          </a:p>
        </p:txBody>
      </p:sp>
    </p:spTree>
    <p:extLst>
      <p:ext uri="{BB962C8B-B14F-4D97-AF65-F5344CB8AC3E}">
        <p14:creationId xmlns:p14="http://schemas.microsoft.com/office/powerpoint/2010/main" val="43152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Anti-patterns?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27262"/>
          </a:xfrm>
        </p:spPr>
        <p:txBody>
          <a:bodyPr>
            <a:normAutofit/>
          </a:bodyPr>
          <a:lstStyle/>
          <a:p>
            <a:r>
              <a:rPr lang="en-US" dirty="0"/>
              <a:t>"An Anti-Pattern describes a commonly occurring solution to a problem that generates decidedly negative consequences."</a:t>
            </a:r>
          </a:p>
          <a:p>
            <a:r>
              <a:rPr lang="en-US" dirty="0"/>
              <a:t>Generally, it happens because an architect…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Does </a:t>
            </a:r>
            <a:r>
              <a:rPr lang="en-US" b="1" dirty="0"/>
              <a:t>not have sufficient knowledge or experience</a:t>
            </a:r>
            <a:r>
              <a:rPr lang="en-US" dirty="0"/>
              <a:t> solving a particular problem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Applied</a:t>
            </a:r>
            <a:r>
              <a:rPr lang="en-US" dirty="0"/>
              <a:t> a perfectly </a:t>
            </a:r>
            <a:r>
              <a:rPr lang="en-US" b="1" dirty="0"/>
              <a:t>good design pattern</a:t>
            </a:r>
            <a:r>
              <a:rPr lang="en-US" dirty="0"/>
              <a:t> in the </a:t>
            </a:r>
            <a:r>
              <a:rPr lang="en-US" b="1" dirty="0"/>
              <a:t>wrong context</a:t>
            </a:r>
            <a:endParaRPr lang="en-US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microservices in a small project  unnecessary complexity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en-US" sz="1600" dirty="0"/>
              <a:t>Complexity doesn't disappear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b="1" dirty="0"/>
              <a:t>Adopted</a:t>
            </a:r>
            <a:r>
              <a:rPr lang="en-US" dirty="0"/>
              <a:t> the </a:t>
            </a:r>
            <a:r>
              <a:rPr lang="en-US" b="1" dirty="0"/>
              <a:t>right pattern</a:t>
            </a:r>
            <a:r>
              <a:rPr lang="en-US" dirty="0"/>
              <a:t> but </a:t>
            </a:r>
            <a:r>
              <a:rPr lang="en-US" b="1" dirty="0"/>
              <a:t>deviated</a:t>
            </a:r>
            <a:r>
              <a:rPr lang="en-US" dirty="0"/>
              <a:t> over time, undermining its intended benefit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1600" dirty="0"/>
              <a:t>e.g. layered architecture. where upper layers bypass lower </a:t>
            </a:r>
            <a:r>
              <a:rPr lang="en-US" sz="1600" dirty="0">
                <a:sym typeface="Wingdings" panose="05000000000000000000" pitchFamily="2" charset="2"/>
              </a:rPr>
              <a:t> </a:t>
            </a:r>
            <a:r>
              <a:rPr lang="en-US" sz="1600" dirty="0"/>
              <a:t>defeats separation of concerns</a:t>
            </a:r>
          </a:p>
        </p:txBody>
      </p:sp>
    </p:spTree>
    <p:extLst>
      <p:ext uri="{BB962C8B-B14F-4D97-AF65-F5344CB8AC3E}">
        <p14:creationId xmlns:p14="http://schemas.microsoft.com/office/powerpoint/2010/main" val="445212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6A097-8503-11A6-9EDC-14B2A7215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1015FA-DC83-5298-E71F-5BA755C7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Swiss Army Knife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F682E-C936-49BB-31D0-65E8238A4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8793481" cy="455506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Avoidance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YAGNI (</a:t>
            </a:r>
            <a:r>
              <a:rPr lang="en-US" b="1" dirty="0"/>
              <a:t>Y</a:t>
            </a:r>
            <a:r>
              <a:rPr lang="en-US" dirty="0"/>
              <a:t>ou </a:t>
            </a:r>
            <a:r>
              <a:rPr lang="en-US" b="1" dirty="0"/>
              <a:t>A</a:t>
            </a:r>
            <a:r>
              <a:rPr lang="en-US" dirty="0"/>
              <a:t>ren’t </a:t>
            </a:r>
            <a:r>
              <a:rPr lang="en-US" b="1" dirty="0" err="1"/>
              <a:t>G</a:t>
            </a:r>
            <a:r>
              <a:rPr lang="en-US" dirty="0" err="1"/>
              <a:t>onna</a:t>
            </a:r>
            <a:r>
              <a:rPr lang="en-US" dirty="0"/>
              <a:t> </a:t>
            </a:r>
            <a:r>
              <a:rPr lang="en-US" b="1" dirty="0"/>
              <a:t>N</a:t>
            </a:r>
            <a:r>
              <a:rPr lang="en-US" dirty="0"/>
              <a:t>eed </a:t>
            </a:r>
            <a:r>
              <a:rPr lang="en-US" b="1" dirty="0"/>
              <a:t>I</a:t>
            </a:r>
            <a:r>
              <a:rPr lang="en-US" dirty="0"/>
              <a:t>t)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Don’t build for imaginary needs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Design for common use cases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Add special cases if needed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Evolve iteratively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Separate concerns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Decompose into focused sub-interfaces</a:t>
            </a:r>
          </a:p>
        </p:txBody>
      </p:sp>
    </p:spTree>
    <p:extLst>
      <p:ext uri="{BB962C8B-B14F-4D97-AF65-F5344CB8AC3E}">
        <p14:creationId xmlns:p14="http://schemas.microsoft.com/office/powerpoint/2010/main" val="17894745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3AB74-53BF-F289-7FFF-51C427A0D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15493-3C1B-9387-E4C1-E0D0E414F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Reinvent the Wheel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29F29-4E60-9777-431E-F8167E0D99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Rebuilding from scratch something that already exists</a:t>
            </a:r>
          </a:p>
          <a:p>
            <a:pPr>
              <a:lnSpc>
                <a:spcPct val="100000"/>
              </a:lnSpc>
            </a:pPr>
            <a:r>
              <a:rPr lang="en-US" dirty="0"/>
              <a:t>QA effects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Reliability</a:t>
            </a:r>
            <a:r>
              <a:rPr lang="en-US" dirty="0"/>
              <a:t> – immature code has more bugs than proven solutions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Modifiability</a:t>
            </a:r>
            <a:r>
              <a:rPr lang="en-US" dirty="0"/>
              <a:t> – unique technical debt accumulates</a:t>
            </a:r>
          </a:p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Knowledge siloing – teams unaware of existing assets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Overconfidence – "we can build better" (no, you cannot)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Full control – valid sometimes; trade-off must be explicit</a:t>
            </a:r>
          </a:p>
          <a:p>
            <a:pPr>
              <a:lnSpc>
                <a:spcPct val="100000"/>
              </a:lnSpc>
            </a:pPr>
            <a:r>
              <a:rPr lang="en-US" dirty="0"/>
              <a:t>Avoid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Evaluate existing libraries and frameworks before building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Treat build-vs-buy as an explicit architectural decision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Knowledge sharing to surface what already exists</a:t>
            </a:r>
          </a:p>
        </p:txBody>
      </p:sp>
      <p:pic>
        <p:nvPicPr>
          <p:cNvPr id="7170" name="Picture 2" descr="Not Invented Here » Food for Thought">
            <a:extLst>
              <a:ext uri="{FF2B5EF4-FFF2-40B4-BE49-F238E27FC236}">
                <a16:creationId xmlns:a16="http://schemas.microsoft.com/office/drawing/2014/main" id="{A2BEC019-0141-78D1-916A-76944CB206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279" y="2665304"/>
            <a:ext cx="2946401" cy="2455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33684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D2CFF-9376-8F03-3C95-058D77E70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5D938-F44B-211E-DDA1-087082C48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Grand Old Duke of York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6A25B-870B-873D-B952-0C83BA0E75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2966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The Grand Old Duke of York, he had ten thousand men, he marched them up to the top of the hill, and he marched them down again.</a:t>
            </a:r>
          </a:p>
          <a:p>
            <a:pPr>
              <a:lnSpc>
                <a:spcPct val="100000"/>
              </a:lnSpc>
            </a:pPr>
            <a:r>
              <a:rPr lang="en-US" dirty="0"/>
              <a:t>Essence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Wasting efforts by not using people's talents efficiently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In SE: treating engineers interchangeably (fungibility)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Everyone is equal, so everyone can do all tasks equally</a:t>
            </a:r>
          </a:p>
          <a:p>
            <a:pPr>
              <a:lnSpc>
                <a:spcPct val="100000"/>
              </a:lnSpc>
            </a:pPr>
            <a:r>
              <a:rPr lang="en-US" dirty="0"/>
              <a:t>Problem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Lost productivity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Skilled architects fix UI bugs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Strong coders write documentation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Mediocre design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Architecture shaped by engineers outside their expertise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Frustration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Experts are bored, newbies are overwhelmed</a:t>
            </a:r>
          </a:p>
        </p:txBody>
      </p:sp>
    </p:spTree>
    <p:extLst>
      <p:ext uri="{BB962C8B-B14F-4D97-AF65-F5344CB8AC3E}">
        <p14:creationId xmlns:p14="http://schemas.microsoft.com/office/powerpoint/2010/main" val="34506265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6388D3-FE40-C478-2396-977939E5A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80943-45BB-2C40-07EB-81A3D9AE2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Grand Old Duke of York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A2428-6B62-E594-9F49-32213AE5F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555067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Egalitarian task allocation — treating skill sets as fungible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Managerial inexperience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Not recognizing individual skill sets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Fear of elitism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Perceived hierarchy: "real architects" vs. everyone else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Rigid processes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Following the rules instead of a practical approach</a:t>
            </a:r>
          </a:p>
          <a:p>
            <a:pPr>
              <a:lnSpc>
                <a:spcPct val="100000"/>
              </a:lnSpc>
            </a:pPr>
            <a:r>
              <a:rPr lang="en-US" dirty="0"/>
              <a:t>Avoidance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Distinguish roles clearly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Match by talents &amp; interests (not always easy to notice)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Encourage growth without forcing fit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Let engineers learn architecture, but do not let newbies work on critical parts</a:t>
            </a:r>
          </a:p>
        </p:txBody>
      </p:sp>
    </p:spTree>
    <p:extLst>
      <p:ext uri="{BB962C8B-B14F-4D97-AF65-F5344CB8AC3E}">
        <p14:creationId xmlns:p14="http://schemas.microsoft.com/office/powerpoint/2010/main" val="38984136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/>
          </a:bodyPr>
          <a:lstStyle/>
          <a:p>
            <a:pPr marL="346075" indent="-228600">
              <a:buFont typeface="Arial" panose="020B0604020202020204" pitchFamily="34" charset="0"/>
              <a:buChar char="•"/>
            </a:pPr>
            <a:r>
              <a:rPr lang="en-US" dirty="0" err="1"/>
              <a:t>AntiPatterns</a:t>
            </a:r>
            <a:r>
              <a:rPr lang="en-US" dirty="0"/>
              <a:t>, Muller, University of Victoria </a:t>
            </a:r>
            <a:r>
              <a:rPr lang="en-US" dirty="0">
                <a:hlinkClick r:id="rId2"/>
              </a:rPr>
              <a:t>http://www.csc.uvic.ca/~hausi/480/lectures/antipatterns.pdf</a:t>
            </a:r>
            <a:endParaRPr lang="en-US" dirty="0"/>
          </a:p>
          <a:p>
            <a:pPr marL="346075" indent="-228600">
              <a:buFont typeface="Arial" panose="020B0604020202020204" pitchFamily="34" charset="0"/>
              <a:buChar char="•"/>
            </a:pPr>
            <a:r>
              <a:rPr lang="en-US" dirty="0">
                <a:hlinkClick r:id="rId3"/>
              </a:rPr>
              <a:t>https://sourcemaking.com/antipatterns/software-architecture-antipatterns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461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Jumble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79" y="1845733"/>
            <a:ext cx="10058401" cy="472566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Horizontal</a:t>
            </a:r>
            <a:r>
              <a:rPr lang="en-US" dirty="0"/>
              <a:t> and </a:t>
            </a:r>
            <a:r>
              <a:rPr lang="en-US" b="1" dirty="0"/>
              <a:t>vertical</a:t>
            </a:r>
            <a:r>
              <a:rPr lang="en-US" dirty="0"/>
              <a:t> design </a:t>
            </a:r>
            <a:r>
              <a:rPr lang="en-US" b="1" dirty="0"/>
              <a:t>elements are intermixed </a:t>
            </a:r>
            <a:r>
              <a:rPr lang="en-US" dirty="0"/>
              <a:t>(ball of mud). 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E.g.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Started with well-structured layers (UI, logic, data)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Need a </a:t>
            </a:r>
            <a:r>
              <a:rPr lang="en-US" sz="1600" b="1" dirty="0"/>
              <a:t>quick</a:t>
            </a:r>
            <a:r>
              <a:rPr lang="en-US" sz="1600" dirty="0"/>
              <a:t> fix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Break the layer pattern (e.g., UI requests a database directly)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And again, and again, and again…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Architecture erodes; the architect and other key members move on to the next project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QA effects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Modifiability</a:t>
            </a:r>
            <a:r>
              <a:rPr lang="en-US" sz="1600" dirty="0"/>
              <a:t> – unpredictable ripple effects; hard to maintain or enhance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Testability</a:t>
            </a:r>
            <a:r>
              <a:rPr lang="en-US" sz="1600" dirty="0"/>
              <a:t> – tangled logic prevents component isolation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b="1" dirty="0"/>
              <a:t>Deployability</a:t>
            </a:r>
            <a:r>
              <a:rPr lang="en-US" sz="1600" dirty="0"/>
              <a:t> – coupled components force all-or-nothing deployment</a:t>
            </a:r>
          </a:p>
        </p:txBody>
      </p:sp>
      <p:pic>
        <p:nvPicPr>
          <p:cNvPr id="1026" name="Picture 2" descr="Capybaras 🧡 | me when there's no time to explain | Instagram">
            <a:extLst>
              <a:ext uri="{FF2B5EF4-FFF2-40B4-BE49-F238E27FC236}">
                <a16:creationId xmlns:a16="http://schemas.microsoft.com/office/drawing/2014/main" id="{A8586D06-C574-E15F-5AF8-0AA597EBF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3355" y="1911774"/>
            <a:ext cx="2219325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316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CCE2C-6DC2-57AF-A666-1147EFF54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7C63B7-757F-305E-FBBF-19A0D5BDD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Jumble -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D057BE-7B8D-0E9B-EF6A-F1FCD524F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7902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Initially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Cart service – logic for a shopping cart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Logging – via a centralized framework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Auth – provided by a separate service</a:t>
            </a:r>
          </a:p>
          <a:p>
            <a:pPr>
              <a:lnSpc>
                <a:spcPct val="100000"/>
              </a:lnSpc>
            </a:pPr>
            <a:r>
              <a:rPr lang="en-US" dirty="0"/>
              <a:t>After "let's fix it quick"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Logging directly to a file in Cart service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Credentials are checked inline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Update SQL-requests in a controller</a:t>
            </a:r>
          </a:p>
          <a:p>
            <a:pPr>
              <a:lnSpc>
                <a:spcPct val="100000"/>
              </a:lnSpc>
            </a:pPr>
            <a:r>
              <a:rPr lang="en-US" dirty="0"/>
              <a:t>Consequences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Want to re-configure logging? Change all features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Want to alter auth? Change all features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Modifiability and Testability collapse as the system grows</a:t>
            </a:r>
          </a:p>
        </p:txBody>
      </p:sp>
    </p:spTree>
    <p:extLst>
      <p:ext uri="{BB962C8B-B14F-4D97-AF65-F5344CB8AC3E}">
        <p14:creationId xmlns:p14="http://schemas.microsoft.com/office/powerpoint/2010/main" val="742016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1D601-55D4-27B2-9BAA-33E357E70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88002-2E40-A3FF-09DC-56001E299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Stovepipe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F452F3-6A70-AF43-BBDD-928F8EEB4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040" y="1845734"/>
            <a:ext cx="9946640" cy="42790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What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 lot of entities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Integrated ad-hoc &amp; point-to-point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No reusable integration interfaces</a:t>
            </a:r>
          </a:p>
          <a:p>
            <a:pPr>
              <a:lnSpc>
                <a:spcPct val="100000"/>
              </a:lnSpc>
            </a:pPr>
            <a:r>
              <a:rPr lang="en-US" dirty="0"/>
              <a:t>Why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Organic growth without a plan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Short-term fixes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Let’s integrate these 2 services &amp; rework later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Time pressure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Each team picks their own stack of integration technologies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SOAP vs </a:t>
            </a:r>
            <a:r>
              <a:rPr lang="en-US" sz="1600" dirty="0" err="1"/>
              <a:t>gRPC</a:t>
            </a:r>
            <a:r>
              <a:rPr lang="en-US" sz="1600" dirty="0"/>
              <a:t> vs </a:t>
            </a:r>
            <a:r>
              <a:rPr lang="en-US" sz="1600" dirty="0" err="1"/>
              <a:t>JSONful</a:t>
            </a:r>
            <a:r>
              <a:rPr lang="en-US" sz="1600" dirty="0"/>
              <a:t> vs RESTful vs RMI vs Kafka vs </a:t>
            </a:r>
            <a:r>
              <a:rPr lang="en-US" sz="1600" dirty="0" err="1"/>
              <a:t>etc</a:t>
            </a:r>
            <a:endParaRPr lang="en-US" sz="1600" dirty="0"/>
          </a:p>
        </p:txBody>
      </p:sp>
      <p:pic>
        <p:nvPicPr>
          <p:cNvPr id="3074" name="Picture 2" descr="Typical office computer cable mess">
            <a:extLst>
              <a:ext uri="{FF2B5EF4-FFF2-40B4-BE49-F238E27FC236}">
                <a16:creationId xmlns:a16="http://schemas.microsoft.com/office/drawing/2014/main" id="{8B7FC050-BE0D-0AEE-270D-F48B1A70B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380" y="1845734"/>
            <a:ext cx="3367817" cy="259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085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39704-8691-D12A-E6EF-31736C4BD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17C09-62E8-9CF0-1356-817FC9CAD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Stovepipe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930D5-B552-3704-A84A-D18C8F064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4922520" cy="45195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QA effects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Modifiability</a:t>
            </a:r>
            <a:r>
              <a:rPr lang="en-US" dirty="0"/>
              <a:t> – N*(N-1)/2 connections; one change can ripple across all of them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10 systems = 45 connections; 20 systems = 190 connections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Integrability</a:t>
            </a:r>
            <a:r>
              <a:rPr lang="en-US" dirty="0"/>
              <a:t> – each team picks their own tech stack; no standard  expertise required per integration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b="1" dirty="0"/>
              <a:t>Deployability</a:t>
            </a:r>
            <a:r>
              <a:rPr lang="en-US" dirty="0"/>
              <a:t> – adding a new service forces modifications to all its point-to-point partners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0D18273-4BFF-5B47-7615-23942D76A730}"/>
              </a:ext>
            </a:extLst>
          </p:cNvPr>
          <p:cNvSpPr txBox="1"/>
          <p:nvPr/>
        </p:nvSpPr>
        <p:spPr>
          <a:xfrm>
            <a:off x="6979920" y="1845733"/>
            <a:ext cx="4175760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/>
              <a:t>Avoidance</a:t>
            </a:r>
          </a:p>
          <a:p>
            <a:pPr marL="284163" lvl="1" indent="-16668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Planning</a:t>
            </a:r>
          </a:p>
          <a:p>
            <a:pPr marL="284163" lvl="1" indent="-16668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Enforced standards</a:t>
            </a:r>
          </a:p>
          <a:p>
            <a:pPr marL="284163" lvl="1" indent="-166688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ESB – ultimate solution (with trade-offs)</a:t>
            </a:r>
          </a:p>
        </p:txBody>
      </p:sp>
    </p:spTree>
    <p:extLst>
      <p:ext uri="{BB962C8B-B14F-4D97-AF65-F5344CB8AC3E}">
        <p14:creationId xmlns:p14="http://schemas.microsoft.com/office/powerpoint/2010/main" val="11078866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890C9-E642-9FC8-755B-7ADFF3B8B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5407C5-AD5F-9AD5-F98F-F8EDBF145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Cover Your Assets (CYA)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02840F-9C4D-DFA9-1C98-70C3AACC7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22840" cy="479382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How it works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Something goes wrong  somebody is responsible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Not us!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An architect practicing CYA…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Presents all options rather than committing to one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Defers to developers – "you're trusted to decide"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Let developers choose and take </a:t>
            </a:r>
            <a:r>
              <a:rPr lang="en-US" sz="1600" strike="sngStrike" dirty="0"/>
              <a:t>the blame</a:t>
            </a:r>
            <a:r>
              <a:rPr lang="en-US" sz="1600" dirty="0"/>
              <a:t> responsibility</a:t>
            </a:r>
          </a:p>
          <a:p>
            <a:pPr>
              <a:lnSpc>
                <a:spcPct val="100000"/>
              </a:lnSpc>
            </a:pPr>
            <a:r>
              <a:rPr lang="en-US" dirty="0"/>
              <a:t>Consequences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Bloated documentation with irrelevant options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Devs don't have enough expertise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 Endless discussions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 Suboptimal solutions</a:t>
            </a:r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Lost trust – in requirements and architects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What's the point to even ask an architect?  </a:t>
            </a:r>
            <a:r>
              <a:rPr lang="en-US" sz="1600" dirty="0">
                <a:sym typeface="Wingdings" panose="05000000000000000000" pitchFamily="2" charset="2"/>
              </a:rPr>
              <a:t> A</a:t>
            </a:r>
            <a:r>
              <a:rPr lang="en-US" sz="1600" dirty="0"/>
              <a:t>rchitects lose understanding of the system</a:t>
            </a:r>
          </a:p>
        </p:txBody>
      </p:sp>
      <p:pic>
        <p:nvPicPr>
          <p:cNvPr id="4098" name="Picture 2" descr="How “Cover Your Ass” (CYA) Emails Save Your Ass | Cubicle Therapy">
            <a:extLst>
              <a:ext uri="{FF2B5EF4-FFF2-40B4-BE49-F238E27FC236}">
                <a16:creationId xmlns:a16="http://schemas.microsoft.com/office/drawing/2014/main" id="{DF7F8ABD-7ECF-E88C-C5F1-E7E24DE65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8798" y="1845734"/>
            <a:ext cx="3096882" cy="216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1027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36D61-D596-7A88-32F8-28128461B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29514-B1EA-8606-2F93-BD6E90CEA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Cover Your Assets - Examples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48A31-2F19-2201-25DA-72BCB3E11F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27902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In requirements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System should use Oracle DB, SQL Server, PostgreSQL, or MongoDB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Does it matter? If yes, which one?</a:t>
            </a:r>
          </a:p>
          <a:p>
            <a:pPr>
              <a:lnSpc>
                <a:spcPct val="100000"/>
              </a:lnSpc>
            </a:pPr>
            <a:r>
              <a:rPr lang="en-US" dirty="0"/>
              <a:t>In architecture decisions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"I recommend to use Oracle DB, but as a principal engineer, you can make another decision"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Trade-off framing shifts the decision – and the accountability – to the developer</a:t>
            </a:r>
          </a:p>
          <a:p>
            <a:pPr>
              <a:lnSpc>
                <a:spcPct val="100000"/>
              </a:lnSpc>
            </a:pPr>
            <a:r>
              <a:rPr lang="en-US" dirty="0"/>
              <a:t>Reasons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Fear of accountability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Politics – please all stakeholders by listing all alternatives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Inexperience – not enough expertise to make a decision</a:t>
            </a:r>
          </a:p>
          <a:p>
            <a:pPr lvl="2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600" dirty="0"/>
              <a:t>Risk-averse culture – avoiding mistakes is more important than delivering value</a:t>
            </a:r>
          </a:p>
        </p:txBody>
      </p:sp>
    </p:spTree>
    <p:extLst>
      <p:ext uri="{BB962C8B-B14F-4D97-AF65-F5344CB8AC3E}">
        <p14:creationId xmlns:p14="http://schemas.microsoft.com/office/powerpoint/2010/main" val="3987667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D1BE3-2DCC-8AA9-650D-91D3FCB1E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70DCD-E744-1233-CE09-5234DD80F0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Vendor Lock-In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BF174-9E08-9537-6494-6BF50963B2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2"/>
            <a:ext cx="10058400" cy="456522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Let's save time &amp; use a proprietary solution!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Looks great at first</a:t>
            </a:r>
          </a:p>
          <a:p>
            <a:pPr>
              <a:lnSpc>
                <a:spcPct val="100000"/>
              </a:lnSpc>
            </a:pPr>
            <a:r>
              <a:rPr lang="en-US" dirty="0"/>
              <a:t>Issues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Uncontrollable cost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Can be changed at any moment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Unity (2023): announced retroactive per-install fees – developers had no exit without rebuilding from scratch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Technology stagnation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Cannot adopt new technologies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Fewer engineers willing to learn old tools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Discontinued features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New scope does not fit in</a:t>
            </a:r>
          </a:p>
          <a:p>
            <a:pPr lvl="2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Forces complex integration workarounds</a:t>
            </a:r>
          </a:p>
          <a:p>
            <a:pPr lvl="1">
              <a:lnSpc>
                <a:spcPct val="100000"/>
              </a:lnSpc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US" dirty="0"/>
              <a:t>Regulatory compliance can force migration away</a:t>
            </a:r>
          </a:p>
        </p:txBody>
      </p:sp>
    </p:spTree>
    <p:extLst>
      <p:ext uri="{BB962C8B-B14F-4D97-AF65-F5344CB8AC3E}">
        <p14:creationId xmlns:p14="http://schemas.microsoft.com/office/powerpoint/2010/main" val="283188328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cture 18.1 Architecture Antipatterns.pptx.potx" id="{A377532E-7EE2-4DB3-B8AC-B60F6C8AA43B}" vid="{DF323F26-D324-4C2A-9F0D-8C9EEAFE5E9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875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4A57E123-0A40-45B1-9E2A-BC599B7C49BD}">
  <we:reference id="WA200010001" version="1.0.0.1" store="Omex" storeType="OMEX"/>
  <we:alternateReferences>
    <we:reference id="WA200010001" version="1.0.0.1" store="WA200010001" storeType="OMEX"/>
  </we:alternateReferences>
  <we:properties>
    <we:property name="claude.fileId" value="&quot;a3ee0692-a7da-41a3-8144-7ba1db8d265e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Lecture 18.1 Architecture Antipatterns.pptx</Template>
  <TotalTime>12888</TotalTime>
  <Words>1656</Words>
  <Application>Microsoft Office PowerPoint</Application>
  <PresentationFormat>Widescreen</PresentationFormat>
  <Paragraphs>271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Consolas</vt:lpstr>
      <vt:lpstr>Times New Roman</vt:lpstr>
      <vt:lpstr>Wingdings</vt:lpstr>
      <vt:lpstr>Retrospect</vt:lpstr>
      <vt:lpstr>Software Architecture  Anti-Patterns</vt:lpstr>
      <vt:lpstr>What are Anti-patterns?</vt:lpstr>
      <vt:lpstr>Jumble</vt:lpstr>
      <vt:lpstr>Jumble - Example</vt:lpstr>
      <vt:lpstr>Stovepipe</vt:lpstr>
      <vt:lpstr>Stovepipe</vt:lpstr>
      <vt:lpstr>Cover Your Assets (CYA)</vt:lpstr>
      <vt:lpstr>Cover Your Assets - Examples</vt:lpstr>
      <vt:lpstr>Vendor Lock-In</vt:lpstr>
      <vt:lpstr>Vendor Lock-In</vt:lpstr>
      <vt:lpstr>Wolf Ticket</vt:lpstr>
      <vt:lpstr>Wolf Ticket</vt:lpstr>
      <vt:lpstr>Architecture by Implication</vt:lpstr>
      <vt:lpstr>Architecture by Implication</vt:lpstr>
      <vt:lpstr>Architecture by Implication</vt:lpstr>
      <vt:lpstr>Design by Committee</vt:lpstr>
      <vt:lpstr>Design by Committee</vt:lpstr>
      <vt:lpstr>Swiss Army Knife</vt:lpstr>
      <vt:lpstr>Swiss Army Knife</vt:lpstr>
      <vt:lpstr>Swiss Army Knife</vt:lpstr>
      <vt:lpstr>Reinvent the Wheel</vt:lpstr>
      <vt:lpstr>The Grand Old Duke of York</vt:lpstr>
      <vt:lpstr>The Grand Old Duke of York</vt:lpstr>
      <vt:lpstr>References</vt:lpstr>
    </vt:vector>
  </TitlesOfParts>
  <Company>University of Alabama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Software Architecture  Anti-Patterns</dc:title>
  <dc:creator>wstumbo</dc:creator>
  <cp:lastModifiedBy>Christopher Wake</cp:lastModifiedBy>
  <cp:revision>49</cp:revision>
  <cp:lastPrinted>2018-07-29T01:00:00Z</cp:lastPrinted>
  <dcterms:created xsi:type="dcterms:W3CDTF">2018-07-31T02:40:21Z</dcterms:created>
  <dcterms:modified xsi:type="dcterms:W3CDTF">2026-07-09T19:37:35Z</dcterms:modified>
</cp:coreProperties>
</file>